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610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3D31-AE75-4755-AD9C-9E17BDC9F4A5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A98F-4BA9-4235-B036-D8074EA54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626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3D31-AE75-4755-AD9C-9E17BDC9F4A5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A98F-4BA9-4235-B036-D8074EA54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477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3D31-AE75-4755-AD9C-9E17BDC9F4A5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A98F-4BA9-4235-B036-D8074EA54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328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3D31-AE75-4755-AD9C-9E17BDC9F4A5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A98F-4BA9-4235-B036-D8074EA54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343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3D31-AE75-4755-AD9C-9E17BDC9F4A5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A98F-4BA9-4235-B036-D8074EA54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542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3D31-AE75-4755-AD9C-9E17BDC9F4A5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A98F-4BA9-4235-B036-D8074EA54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845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3D31-AE75-4755-AD9C-9E17BDC9F4A5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A98F-4BA9-4235-B036-D8074EA54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598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3D31-AE75-4755-AD9C-9E17BDC9F4A5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A98F-4BA9-4235-B036-D8074EA54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00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3D31-AE75-4755-AD9C-9E17BDC9F4A5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A98F-4BA9-4235-B036-D8074EA54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2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3D31-AE75-4755-AD9C-9E17BDC9F4A5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A98F-4BA9-4235-B036-D8074EA54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33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3D31-AE75-4755-AD9C-9E17BDC9F4A5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1A98F-4BA9-4235-B036-D8074EA54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813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03D31-AE75-4755-AD9C-9E17BDC9F4A5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1A98F-4BA9-4235-B036-D8074EA54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871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70A36447-CBF8-4F04-B51F-9EE4575F349B}"/>
              </a:ext>
            </a:extLst>
          </p:cNvPr>
          <p:cNvSpPr/>
          <p:nvPr/>
        </p:nvSpPr>
        <p:spPr>
          <a:xfrm>
            <a:off x="2875" y="-4313"/>
            <a:ext cx="12191999" cy="6857999"/>
          </a:xfrm>
          <a:prstGeom prst="rect">
            <a:avLst/>
          </a:prstGeom>
          <a:solidFill>
            <a:srgbClr val="851B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05DB64E-69EF-449B-BB4E-E7AAF578682C}"/>
              </a:ext>
            </a:extLst>
          </p:cNvPr>
          <p:cNvSpPr/>
          <p:nvPr/>
        </p:nvSpPr>
        <p:spPr>
          <a:xfrm>
            <a:off x="286762" y="276639"/>
            <a:ext cx="11660037" cy="62685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/>
              <a:t>Autumn Term: Family and Community</a:t>
            </a:r>
            <a:br>
              <a:rPr lang="en-GB"/>
            </a:br>
            <a:r>
              <a:rPr lang="en-GB"/>
              <a:t>Spring Term: Dignity of Work</a:t>
            </a:r>
          </a:p>
          <a:p>
            <a:r>
              <a:rPr lang="en-GB"/>
              <a:t>Summer: Solidarity and the Common Good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2E3583-6683-46C7-A923-22A8407827A7}"/>
              </a:ext>
            </a:extLst>
          </p:cNvPr>
          <p:cNvSpPr txBox="1"/>
          <p:nvPr/>
        </p:nvSpPr>
        <p:spPr>
          <a:xfrm>
            <a:off x="1723965" y="736777"/>
            <a:ext cx="7084755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800" dirty="0" smtClean="0">
                <a:solidFill>
                  <a:srgbClr val="C00000"/>
                </a:solidFill>
                <a:latin typeface="Twinkl Cursive Unlooped"/>
                <a:cs typeface="Arial"/>
              </a:rPr>
              <a:t>Home Learning Project </a:t>
            </a:r>
            <a:endParaRPr lang="en-GB" sz="4800" dirty="0">
              <a:solidFill>
                <a:srgbClr val="C00000"/>
              </a:solidFill>
              <a:latin typeface="Twinkl Cursive Unlooped"/>
              <a:cs typeface="Arial"/>
            </a:endParaRPr>
          </a:p>
        </p:txBody>
      </p:sp>
      <p:pic>
        <p:nvPicPr>
          <p:cNvPr id="7" name="Picture 4" descr="Logo&#10;&#10;Description automatically generated">
            <a:extLst>
              <a:ext uri="{FF2B5EF4-FFF2-40B4-BE49-F238E27FC236}">
                <a16:creationId xmlns:a16="http://schemas.microsoft.com/office/drawing/2014/main" id="{1FD73C4D-9AA8-4C06-99D9-BE5A35ED69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053" y="372215"/>
            <a:ext cx="1294502" cy="1560123"/>
          </a:xfrm>
          <a:prstGeom prst="rect">
            <a:avLst/>
          </a:prstGeom>
        </p:spPr>
      </p:pic>
      <p:pic>
        <p:nvPicPr>
          <p:cNvPr id="3074" name="Picture 2" descr="10 Saint Francis of Assisi Quotes To Inspire Discipleship – Brick House in  the Cit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375" y="483975"/>
            <a:ext cx="1970679" cy="2482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72C66D0-808A-2540-F86B-034ABE1961C4}"/>
              </a:ext>
            </a:extLst>
          </p:cNvPr>
          <p:cNvSpPr txBox="1"/>
          <p:nvPr/>
        </p:nvSpPr>
        <p:spPr>
          <a:xfrm>
            <a:off x="486648" y="1932338"/>
            <a:ext cx="11460151" cy="485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GB" sz="2400" dirty="0">
                <a:solidFill>
                  <a:srgbClr val="C00000"/>
                </a:solidFill>
                <a:latin typeface="Twinkl Cursive Unlooped" panose="02000000000000000000" pitchFamily="2" charset="0"/>
              </a:rPr>
              <a:t>Season of Creation </a:t>
            </a:r>
            <a:r>
              <a:rPr lang="en-GB" sz="2400" dirty="0" smtClean="0">
                <a:solidFill>
                  <a:srgbClr val="C00000"/>
                </a:solidFill>
                <a:latin typeface="Twinkl Cursive Unlooped" panose="02000000000000000000" pitchFamily="2" charset="0"/>
              </a:rPr>
              <a:t>Project</a:t>
            </a:r>
          </a:p>
          <a:p>
            <a:pPr>
              <a:lnSpc>
                <a:spcPct val="120000"/>
              </a:lnSpc>
            </a:pPr>
            <a:r>
              <a:rPr lang="en-GB" sz="2400" dirty="0" smtClean="0">
                <a:solidFill>
                  <a:srgbClr val="C00000"/>
                </a:solidFill>
                <a:latin typeface="Twinkl Cursive Unlooped" panose="02000000000000000000" pitchFamily="2" charset="0"/>
              </a:rPr>
              <a:t>Due</a:t>
            </a:r>
            <a:r>
              <a:rPr lang="en-GB" sz="2400" dirty="0">
                <a:solidFill>
                  <a:srgbClr val="C00000"/>
                </a:solidFill>
                <a:latin typeface="Twinkl Cursive Unlooped" panose="02000000000000000000" pitchFamily="2" charset="0"/>
              </a:rPr>
              <a:t>: 2nd October (Feast of St Francis of Assisi)</a:t>
            </a:r>
          </a:p>
          <a:p>
            <a:pPr>
              <a:lnSpc>
                <a:spcPct val="120000"/>
              </a:lnSpc>
            </a:pPr>
            <a:endParaRPr lang="en-GB" dirty="0" smtClean="0">
              <a:solidFill>
                <a:srgbClr val="C00000"/>
              </a:solidFill>
              <a:latin typeface="Twinkl Cursive Unlooped" panose="02000000000000000000" pitchFamily="2" charset="0"/>
            </a:endParaRPr>
          </a:p>
          <a:p>
            <a:pPr>
              <a:lnSpc>
                <a:spcPct val="120000"/>
              </a:lnSpc>
            </a:pPr>
            <a:r>
              <a:rPr lang="en-GB" dirty="0" smtClean="0">
                <a:solidFill>
                  <a:srgbClr val="C00000"/>
                </a:solidFill>
                <a:latin typeface="Twinkl Cursive Unlooped" panose="02000000000000000000" pitchFamily="2" charset="0"/>
              </a:rPr>
              <a:t>As </a:t>
            </a:r>
            <a:r>
              <a:rPr lang="en-GB" dirty="0">
                <a:solidFill>
                  <a:srgbClr val="C00000"/>
                </a:solidFill>
                <a:latin typeface="Twinkl Cursive Unlooped" panose="02000000000000000000" pitchFamily="2" charset="0"/>
              </a:rPr>
              <a:t>part of the Season of Creation, we would like you to work with your child to </a:t>
            </a:r>
            <a:r>
              <a:rPr lang="en-GB" dirty="0" smtClean="0">
                <a:solidFill>
                  <a:srgbClr val="C00000"/>
                </a:solidFill>
                <a:latin typeface="Twinkl Cursive Unlooped" panose="02000000000000000000" pitchFamily="2" charset="0"/>
              </a:rPr>
              <a:t/>
            </a:r>
            <a:br>
              <a:rPr lang="en-GB" dirty="0" smtClean="0">
                <a:solidFill>
                  <a:srgbClr val="C00000"/>
                </a:solidFill>
                <a:latin typeface="Twinkl Cursive Unlooped" panose="02000000000000000000" pitchFamily="2" charset="0"/>
              </a:rPr>
            </a:br>
            <a:r>
              <a:rPr lang="en-GB" dirty="0" smtClean="0">
                <a:solidFill>
                  <a:srgbClr val="C00000"/>
                </a:solidFill>
                <a:latin typeface="Twinkl Cursive Unlooped" panose="02000000000000000000" pitchFamily="2" charset="0"/>
              </a:rPr>
              <a:t>become </a:t>
            </a:r>
            <a:r>
              <a:rPr lang="en-GB" dirty="0">
                <a:solidFill>
                  <a:srgbClr val="C00000"/>
                </a:solidFill>
                <a:latin typeface="Twinkl Cursive Unlooped" panose="02000000000000000000" pitchFamily="2" charset="0"/>
              </a:rPr>
              <a:t>a Guardian of Creation and celebrate God's wonderful world</a:t>
            </a:r>
            <a:r>
              <a:rPr lang="en-GB" dirty="0" smtClean="0">
                <a:solidFill>
                  <a:srgbClr val="C00000"/>
                </a:solidFill>
                <a:latin typeface="Twinkl Cursive Unlooped" panose="02000000000000000000" pitchFamily="2" charset="0"/>
              </a:rPr>
              <a:t>.</a:t>
            </a:r>
            <a:br>
              <a:rPr lang="en-GB" dirty="0" smtClean="0">
                <a:solidFill>
                  <a:srgbClr val="C00000"/>
                </a:solidFill>
                <a:latin typeface="Twinkl Cursive Unlooped" panose="02000000000000000000" pitchFamily="2" charset="0"/>
              </a:rPr>
            </a:br>
            <a:endParaRPr lang="en-GB" dirty="0">
              <a:solidFill>
                <a:srgbClr val="C00000"/>
              </a:solidFill>
              <a:latin typeface="Twinkl Cursive Unlooped" panose="02000000000000000000" pitchFamily="2" charset="0"/>
            </a:endParaRPr>
          </a:p>
          <a:p>
            <a:pPr>
              <a:lnSpc>
                <a:spcPct val="120000"/>
              </a:lnSpc>
            </a:pPr>
            <a:r>
              <a:rPr lang="en-GB" dirty="0" smtClean="0">
                <a:solidFill>
                  <a:srgbClr val="C00000"/>
                </a:solidFill>
                <a:latin typeface="Twinkl Cursive Unlooped" panose="02000000000000000000" pitchFamily="2" charset="0"/>
              </a:rPr>
              <a:t>Reception </a:t>
            </a:r>
            <a:r>
              <a:rPr lang="en-GB" dirty="0">
                <a:solidFill>
                  <a:srgbClr val="C00000"/>
                </a:solidFill>
                <a:latin typeface="Twinkl Cursive Unlooped" panose="02000000000000000000" pitchFamily="2" charset="0"/>
              </a:rPr>
              <a:t>Challenge: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C00000"/>
                </a:solidFill>
                <a:latin typeface="Twinkl Cursive Unlooped" panose="02000000000000000000" pitchFamily="2" charset="0"/>
              </a:rPr>
              <a:t>Talk </a:t>
            </a:r>
            <a:r>
              <a:rPr lang="en-GB" dirty="0">
                <a:solidFill>
                  <a:srgbClr val="C00000"/>
                </a:solidFill>
                <a:latin typeface="Twinkl Cursive Unlooped" panose="02000000000000000000" pitchFamily="2" charset="0"/>
              </a:rPr>
              <a:t>with your child about their favourite part of God's creation.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C00000"/>
                </a:solidFill>
                <a:latin typeface="Twinkl Cursive Unlooped" panose="02000000000000000000" pitchFamily="2" charset="0"/>
              </a:rPr>
              <a:t>Go </a:t>
            </a:r>
            <a:r>
              <a:rPr lang="en-GB" dirty="0">
                <a:solidFill>
                  <a:srgbClr val="C00000"/>
                </a:solidFill>
                <a:latin typeface="Twinkl Cursive Unlooped" panose="02000000000000000000" pitchFamily="2" charset="0"/>
              </a:rPr>
              <a:t>on a nature walk together and look for signs of God's creation.</a:t>
            </a:r>
          </a:p>
          <a:p>
            <a:pPr>
              <a:lnSpc>
                <a:spcPct val="120000"/>
              </a:lnSpc>
            </a:pPr>
            <a:endParaRPr lang="en-GB" dirty="0" smtClean="0">
              <a:solidFill>
                <a:srgbClr val="C00000"/>
              </a:solidFill>
              <a:latin typeface="Twinkl Cursive Unlooped" panose="02000000000000000000" pitchFamily="2" charset="0"/>
            </a:endParaRPr>
          </a:p>
          <a:p>
            <a:pPr>
              <a:lnSpc>
                <a:spcPct val="120000"/>
              </a:lnSpc>
            </a:pPr>
            <a:r>
              <a:rPr lang="en-GB" sz="2400" dirty="0" smtClean="0">
                <a:solidFill>
                  <a:srgbClr val="C00000"/>
                </a:solidFill>
                <a:latin typeface="Twinkl Cursive Unlooped" panose="02000000000000000000" pitchFamily="2" charset="0"/>
              </a:rPr>
              <a:t>Your </a:t>
            </a:r>
            <a:r>
              <a:rPr lang="en-GB" sz="2400" dirty="0">
                <a:solidFill>
                  <a:srgbClr val="C00000"/>
                </a:solidFill>
                <a:latin typeface="Twinkl Cursive Unlooped" panose="02000000000000000000" pitchFamily="2" charset="0"/>
              </a:rPr>
              <a:t>family can present the project in any creative way you choose. We look forward to seeing your wonderful creations!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GB" dirty="0">
              <a:solidFill>
                <a:srgbClr val="C00000"/>
              </a:solidFill>
              <a:latin typeface="Twinkl Cursive Unlooped" panose="02000000000000000000" pitchFamily="2" charset="0"/>
            </a:endParaRPr>
          </a:p>
        </p:txBody>
      </p:sp>
      <p:pic>
        <p:nvPicPr>
          <p:cNvPr id="3076" name="Picture 4" descr="About - Season of Creati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656" y="3614519"/>
            <a:ext cx="2854184" cy="160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6630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121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Unlooped</vt:lpstr>
      <vt:lpstr>Office Theme</vt:lpstr>
      <vt:lpstr>PowerPoint Presentation</vt:lpstr>
    </vt:vector>
  </TitlesOfParts>
  <Company>St Dustans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Bianca Morgan</dc:creator>
  <cp:lastModifiedBy>Miss Bianca Morgan</cp:lastModifiedBy>
  <cp:revision>2</cp:revision>
  <dcterms:created xsi:type="dcterms:W3CDTF">2026-09-21T07:19:44Z</dcterms:created>
  <dcterms:modified xsi:type="dcterms:W3CDTF">2026-09-21T10:53:26Z</dcterms:modified>
</cp:coreProperties>
</file>